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4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cbbc99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46e8b9e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02eb076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b0a1a60c.fixed?pid=fc8bdf6cc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语法攻略27</a:t>
            </a:r>
            <a:endParaRPr lang="en-US" altLang="zh-CN" sz="5400" dirty="0"/>
          </a:p>
        </p:txBody>
      </p:sp>
      <p:sp>
        <p:nvSpPr>
          <p:cNvPr id="3" name="C_2_BD#db0a1a60c.fixed?pid=fc8bdf6cc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基础夯实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——过去将来时的</a:t>
            </a:r>
            <a:endParaRPr lang="en-US" altLang="zh-CN" sz="4400" b="1" i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用法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9b2ba1658?pid=3cbbc99ec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696" y="1080000"/>
            <a:ext cx="10195560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P_4_BD#f6658a04a?colgroup=7,7,11,29&amp;pid=a46e8b9e0&amp;color=0,0,0&amp;vtp=1&amp;bt=1&amp;bbb=1&amp;hb=1"/>
          <p:cNvGraphicFramePr>
            <a:graphicFrameLocks noGrp="1"/>
          </p:cNvGraphicFramePr>
          <p:nvPr/>
        </p:nvGraphicFramePr>
        <p:xfrm>
          <a:off x="832104" y="1078992"/>
          <a:ext cx="10488295" cy="4123690"/>
        </p:xfrm>
        <a:graphic>
          <a:graphicData uri="http://schemas.openxmlformats.org/drawingml/2006/table">
            <a:tbl>
              <a:tblPr/>
              <a:tblGrid>
                <a:gridCol w="1463040"/>
                <a:gridCol w="1444752"/>
                <a:gridCol w="2196465"/>
                <a:gridCol w="5383911"/>
              </a:tblGrid>
              <a:tr h="3138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结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核心语义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典型语境/标志词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62128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would/should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过去要做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宾语从句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（said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thought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等后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said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would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finish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work.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他说他会完成工作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716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was/were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going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过去计划做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可能未实现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有计划但可能被改变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going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shopping,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rained.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她本想去购物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却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下雨了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716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was/were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正要做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突然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常与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连用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open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heard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noise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我正要开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门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这时听到了响声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716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was/were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point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正要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突然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常与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连用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point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giving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something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interested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me.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我正要放弃时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突然某个东西引起了我的兴趣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28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was/were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曾计划或安排将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要做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过去计划或安排要发生的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were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meet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manager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p.m.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他们定于下午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点见经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理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28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was/were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即将发生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come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leave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等动词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短语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leaving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Beijing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soon.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他很快就要去北京了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4_BD#f6658a04a.table_image?tii=1&amp;pid=a46e8b9e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2772" y="1577689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4_BD#f6658a04a.table_image?tii=2&amp;pid=a46e8b9e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2772" y="2074005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" name="P_4_BD#f6658a04a.table_image?tii=3&amp;pid=a46e8b9e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2772" y="2722721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4_BD#f6658a04a.table_image?tii=4&amp;pid=a46e8b9e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2772" y="3371437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4_BD#f6658a04a.table_image?tii=5&amp;pid=a46e8b9e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2772" y="4006437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4_BD#f6658a04a.table_image?tii=6&amp;pid=a46e8b9e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2772" y="4766405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f6658a04a?htil=1&amp;pid=a46e8b9e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79576" y="1555488"/>
            <a:ext cx="813816" cy="86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4_BD#f6658a04a?htil=1&amp;pid=a46e8b9e0&amp;color=0,0,0&amp;tib=255,255,255&amp;vtp=1&amp;bt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9736" y="1080000"/>
            <a:ext cx="8787384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4_BD#f6658a04a?pid=a46e8b9e0&amp;color=0,0,0&amp;vtp=1&amp;bbb=1"/>
          <p:cNvSpPr/>
          <p:nvPr/>
        </p:nvSpPr>
        <p:spPr>
          <a:xfrm>
            <a:off x="832104" y="2572504"/>
            <a:ext cx="10533888" cy="356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在他小时候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很少有人猜想到他会成为一位著名的科学家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其理论会改变世界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d3b168ac9?pid=f02eb076e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根据汉语意思完成句子。</a:t>
            </a:r>
            <a:endParaRPr lang="en-US" altLang="zh-CN" sz="1800" dirty="0"/>
          </a:p>
        </p:txBody>
      </p:sp>
      <p:sp>
        <p:nvSpPr>
          <p:cNvPr id="3" name="QB_4_BD.1_1#99fe9f024?vop=1&amp;pid=f02eb076e&amp;color=0,0,0&amp;vtp=1&amp;bbb=1"/>
          <p:cNvSpPr/>
          <p:nvPr/>
        </p:nvSpPr>
        <p:spPr>
          <a:xfrm>
            <a:off x="832104" y="1491861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山姆说他要来参加会议，可是却从没露面。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meeting,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up.</a:t>
            </a:r>
            <a:endParaRPr lang="en-US" altLang="zh-CN" sz="1800" dirty="0"/>
          </a:p>
        </p:txBody>
      </p:sp>
      <p:sp>
        <p:nvSpPr>
          <p:cNvPr id="4" name="QB_4_AN.2_1#99fe9f024.blank?vop=1&amp;pid=f02eb076e&amp;color=0,0,0&amp;vpa=1&amp;vtp=1&amp;bbb=1"/>
          <p:cNvSpPr/>
          <p:nvPr/>
        </p:nvSpPr>
        <p:spPr>
          <a:xfrm>
            <a:off x="2171160" y="1859526"/>
            <a:ext cx="7381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would</a:t>
            </a:r>
            <a:endParaRPr lang="en-US" altLang="zh-CN" dirty="0"/>
          </a:p>
        </p:txBody>
      </p:sp>
      <p:sp>
        <p:nvSpPr>
          <p:cNvPr id="5" name="QB_4_AN.3_1#99fe9f024.blank?vop=1&amp;pid=f02eb076e&amp;color=0,0,0&amp;vpa=2&amp;vtp=1&amp;bbb=1"/>
          <p:cNvSpPr/>
          <p:nvPr/>
        </p:nvSpPr>
        <p:spPr>
          <a:xfrm>
            <a:off x="3098260" y="1859526"/>
            <a:ext cx="7254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attend</a:t>
            </a:r>
            <a:endParaRPr lang="en-US" altLang="zh-CN" dirty="0"/>
          </a:p>
        </p:txBody>
      </p:sp>
      <p:sp>
        <p:nvSpPr>
          <p:cNvPr id="6" name="QB_4_AS.4_1#99fe9f024?vop=1&amp;pid=f02eb076e&amp;color=0,0,0&amp;vtp=1&amp;bbb=1&amp;hb=1"/>
          <p:cNvSpPr/>
          <p:nvPr/>
        </p:nvSpPr>
        <p:spPr>
          <a:xfrm>
            <a:off x="832104" y="2314821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分析句子时态可知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主句谓语动词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为一般过去时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所以宾语从句表示的是过去将要发生的情况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从句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的谓语动词应用过去将来时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would+</a:t>
            </a:r>
            <a:r>
              <a:rPr lang="en-US" altLang="zh-CN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动词原形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attend。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_1#0a480c0ff?vop=1&amp;pid=f02eb076e&amp;color=0,0,0&amp;vtp=1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就在他要吃午饭的时候，门铃响了。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lunch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rang.</a:t>
            </a:r>
            <a:endParaRPr lang="en-US" altLang="zh-CN" sz="1800" dirty="0"/>
          </a:p>
        </p:txBody>
      </p:sp>
      <p:sp>
        <p:nvSpPr>
          <p:cNvPr id="3" name="QB_4_AN.6_1#0a480c0ff.blank?vop=1&amp;pid=f02eb076e&amp;color=0,0,0&amp;vpa=3&amp;vtp=1&amp;bbb=1"/>
          <p:cNvSpPr/>
          <p:nvPr/>
        </p:nvSpPr>
        <p:spPr>
          <a:xfrm>
            <a:off x="1218660" y="1447665"/>
            <a:ext cx="5222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was</a:t>
            </a:r>
            <a:endParaRPr lang="en-US" altLang="zh-CN" dirty="0"/>
          </a:p>
        </p:txBody>
      </p:sp>
      <p:sp>
        <p:nvSpPr>
          <p:cNvPr id="4" name="QB_4_AN.7_1#0a480c0ff.blank?vop=1&amp;pid=f02eb076e&amp;color=0,0,0&amp;vpa=4&amp;vtp=1&amp;bbb=1"/>
          <p:cNvSpPr/>
          <p:nvPr/>
        </p:nvSpPr>
        <p:spPr>
          <a:xfrm>
            <a:off x="1879060" y="1447665"/>
            <a:ext cx="6746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about</a:t>
            </a:r>
            <a:endParaRPr lang="en-US" altLang="zh-CN" dirty="0"/>
          </a:p>
        </p:txBody>
      </p:sp>
      <p:sp>
        <p:nvSpPr>
          <p:cNvPr id="5" name="QB_4_AN.8_1#0a480c0ff.blank?vop=1&amp;pid=f02eb076e&amp;color=0,0,0&amp;vpa=5&amp;vtp=1&amp;bbb=1"/>
          <p:cNvSpPr/>
          <p:nvPr/>
        </p:nvSpPr>
        <p:spPr>
          <a:xfrm>
            <a:off x="2679160" y="1447665"/>
            <a:ext cx="3444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endParaRPr lang="en-US" altLang="zh-CN" dirty="0"/>
          </a:p>
        </p:txBody>
      </p:sp>
      <p:sp>
        <p:nvSpPr>
          <p:cNvPr id="6" name="QB_4_AS.9_1#0a480c0ff?vop=1&amp;pid=f02eb076e&amp;color=0,0,0&amp;vtp=1&amp;bbb=1&amp;hb=1"/>
          <p:cNvSpPr/>
          <p:nvPr/>
        </p:nvSpPr>
        <p:spPr>
          <a:xfrm>
            <a:off x="832104" y="1899531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此处为固定句型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/were</a:t>
            </a:r>
            <a:r>
              <a:rPr lang="en-US" altLang="zh-CN" sz="1800" b="0" i="0" u="wavy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u="wavy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u="wavy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u="wavy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u="wavy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正要做某事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突然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此处主语为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0_1#4f99a39b1?vop=1&amp;pid=f02eb076e&amp;color=0,0,0&amp;vtp=1&amp;bt=1&amp;bbb=1&amp;hb=1"/>
          <p:cNvSpPr/>
          <p:nvPr/>
        </p:nvSpPr>
        <p:spPr>
          <a:xfrm>
            <a:off x="832104" y="108000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飞机将于第二天一大早飞往巴黎，所以他们已经提前一天准备好了行李。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morning,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luggage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advance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4_AN.11_1#4f99a39b1.blank?vop=1&amp;pid=f02eb076e&amp;color=0,0,0&amp;vpa=6&amp;vtp=1&amp;bbb=1"/>
          <p:cNvSpPr/>
          <p:nvPr/>
        </p:nvSpPr>
        <p:spPr>
          <a:xfrm>
            <a:off x="1917160" y="1468620"/>
            <a:ext cx="5222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was</a:t>
            </a:r>
            <a:endParaRPr lang="en-US" altLang="zh-CN" dirty="0"/>
          </a:p>
        </p:txBody>
      </p:sp>
      <p:sp>
        <p:nvSpPr>
          <p:cNvPr id="4" name="QB_4_AN.12_1#4f99a39b1.blank?vop=1&amp;pid=f02eb076e&amp;color=0,0,0&amp;vpa=7&amp;vtp=1&amp;bbb=1"/>
          <p:cNvSpPr/>
          <p:nvPr/>
        </p:nvSpPr>
        <p:spPr>
          <a:xfrm>
            <a:off x="2615660" y="1455920"/>
            <a:ext cx="7127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flying</a:t>
            </a:r>
            <a:endParaRPr lang="en-US" altLang="zh-CN" dirty="0"/>
          </a:p>
        </p:txBody>
      </p:sp>
      <p:sp>
        <p:nvSpPr>
          <p:cNvPr id="5" name="QB_4_AN.13_1#4f99a39b1.blank?vop=1&amp;pid=f02eb076e&amp;color=0,0,0&amp;vpa=8&amp;vtp=1&amp;bbb=1"/>
          <p:cNvSpPr/>
          <p:nvPr/>
        </p:nvSpPr>
        <p:spPr>
          <a:xfrm>
            <a:off x="3491960" y="1468620"/>
            <a:ext cx="3444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endParaRPr lang="en-US" altLang="zh-CN" dirty="0"/>
          </a:p>
        </p:txBody>
      </p:sp>
      <p:sp>
        <p:nvSpPr>
          <p:cNvPr id="6" name="QB_4_AS.14_1#4f99a39b1?vop=1&amp;pid=f02eb076e&amp;color=0,0,0&amp;vtp=1&amp;bbb=1&amp;hb=1"/>
          <p:cNvSpPr/>
          <p:nvPr/>
        </p:nvSpPr>
        <p:spPr>
          <a:xfrm>
            <a:off x="832104" y="2321361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根据语境可知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设空处表示过去将来的动作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 u="wavy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、come、leave、arrive、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fly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等少数表示位移的动词可</a:t>
            </a:r>
            <a:r>
              <a:rPr lang="en-US" altLang="zh-CN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用过</a:t>
            </a:r>
            <a:endParaRPr lang="en-US" altLang="zh-CN" b="0" i="0" u="wavy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去进行时表示过去将要发生的情况</a:t>
            </a:r>
            <a:r>
              <a:rPr lang="en-US" altLang="zh-CN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flying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5_1#b70381722?vop=1&amp;pid=f02eb076e&amp;color=0,0,0&amp;vtp=1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上周日他答应要参加比赛，但直到现在他还没到。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promised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arrived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until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now.</a:t>
            </a:r>
            <a:endParaRPr lang="en-US" altLang="zh-CN" sz="1800" dirty="0"/>
          </a:p>
        </p:txBody>
      </p:sp>
      <p:sp>
        <p:nvSpPr>
          <p:cNvPr id="3" name="QB_4_AN.16_1#b70381722.blank?vop=1&amp;pid=f02eb076e&amp;color=0,0,0&amp;vpa=9&amp;vtp=1&amp;bbb=1"/>
          <p:cNvSpPr/>
          <p:nvPr/>
        </p:nvSpPr>
        <p:spPr>
          <a:xfrm>
            <a:off x="3771360" y="1447665"/>
            <a:ext cx="7381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would</a:t>
            </a:r>
            <a:endParaRPr lang="en-US" altLang="zh-CN" dirty="0"/>
          </a:p>
        </p:txBody>
      </p:sp>
      <p:sp>
        <p:nvSpPr>
          <p:cNvPr id="4" name="QB_4_AN.17_1#b70381722.blank?vop=1&amp;pid=f02eb076e&amp;color=0,0,0&amp;vpa=10&amp;vtp=1&amp;bbb=1"/>
          <p:cNvSpPr/>
          <p:nvPr/>
        </p:nvSpPr>
        <p:spPr>
          <a:xfrm>
            <a:off x="4698460" y="1434965"/>
            <a:ext cx="9413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compete</a:t>
            </a:r>
            <a:endParaRPr lang="en-US" altLang="zh-CN" dirty="0"/>
          </a:p>
        </p:txBody>
      </p:sp>
      <p:sp>
        <p:nvSpPr>
          <p:cNvPr id="5" name="QB_4_AS.18_1#b70381722?vop=1&amp;pid=f02eb076e&amp;color=0,0,0&amp;vtp=1&amp;bbb=1&amp;hb=1"/>
          <p:cNvSpPr/>
          <p:nvPr/>
        </p:nvSpPr>
        <p:spPr>
          <a:xfrm>
            <a:off x="832104" y="1899531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根据语境可知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设空处表示过去将来的动作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因此应使用过去将来时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would+</a:t>
            </a:r>
            <a:r>
              <a:rPr lang="en-US" altLang="zh-CN" sz="1800" b="0" i="0" u="wavy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动词原形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compete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1459</Words>
  <Application>WPS 演示</Application>
  <PresentationFormat>宽屏</PresentationFormat>
  <Paragraphs>124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Times New Roman</vt:lpstr>
      <vt:lpstr>Times New Roman</vt:lpstr>
      <vt:lpstr>宋体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</cp:revision>
  <dcterms:created xsi:type="dcterms:W3CDTF">2025-10-24T09:36:00Z</dcterms:created>
  <dcterms:modified xsi:type="dcterms:W3CDTF">2025-10-28T02:42:35Z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0BE2A2F9A6984E4EB931A50626DD411D_12</vt:lpwstr>
  </property>
  <property fmtid="{D5CDD505-2E9C-101B-9397-08002B2CF9AE}" pid="3" name="KSOProductBuildVer">
    <vt:lpwstr>2052-12.1.0.22529</vt:lpwstr>
  </property>
</Properties>
</file>